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7" roundtripDataSignature="AMtx7mgaJTHXej517Eu2nvsf05Aq06MtC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7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137aec785c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137aec785c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137aec785c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137aec785c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137aec785c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137aec785c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137aec785c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137aec785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37aec785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137aec785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137aec785c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137aec785c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137aec785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137aec785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37aec785c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37aec785c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137aec785c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137aec785c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137aec785c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137aec785c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1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1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2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2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jpg"/><Relationship Id="rId6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matpower.org/docs/MATPOWER-manual.pdf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hyperlink" Target="https://grid2op.readthedocs.io/en/latest/grid_graph.html#gridgraph-module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hyperlink" Target="https://grid2op.readthedocs.io/en/latest/grid_graph.html#gridgraph-module" TargetMode="External"/><Relationship Id="rId5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hyperlink" Target="https://grid2op.readthedocs.io/en/latest/grid_graph.html#gridgraph-modul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hyperlink" Target="https://grid2op.readthedocs.io/en/latest/grid_graph.html#gridgraph-module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hyperlink" Target="https://grid2op.readthedocs.io/en/latest/observation.html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/>
        </p:nvSpPr>
        <p:spPr>
          <a:xfrm>
            <a:off x="311700" y="856400"/>
            <a:ext cx="8520600" cy="11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Reinforcement Learning for a Resilient Electric Power System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"/>
          <p:cNvSpPr txBox="1"/>
          <p:nvPr/>
        </p:nvSpPr>
        <p:spPr>
          <a:xfrm>
            <a:off x="311700" y="2354675"/>
            <a:ext cx="8520600" cy="12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" sz="19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Prof. Alberto Sangiovanni-Vincentelli, UC Berkeley</a:t>
            </a:r>
            <a:endParaRPr b="0" i="0" sz="19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" sz="19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Prof. Ming Jin, Virginia Tech</a:t>
            </a:r>
            <a:endParaRPr b="0" i="0" sz="19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" sz="19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Prof. Bo Li, UIUC</a:t>
            </a:r>
            <a:endParaRPr b="0" i="0" sz="19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58375" y="4086175"/>
            <a:ext cx="2414060" cy="100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3525" y="4114425"/>
            <a:ext cx="3242849" cy="85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97625" y="4035637"/>
            <a:ext cx="1009852" cy="1009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536873" y="4035650"/>
            <a:ext cx="1009851" cy="1009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137aec785c_1_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Transition function</a:t>
            </a:r>
            <a:r>
              <a:rPr b="1" lang="en"/>
              <a:t> (</a:t>
            </a:r>
            <a:r>
              <a:rPr b="1" i="1" lang="en"/>
              <a:t>T</a:t>
            </a:r>
            <a:r>
              <a:rPr b="1" lang="en"/>
              <a:t>):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Depends on which backend you use.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Pandapower (default), first put data in a grid (dictionary) object, then runs either DC or AC powerflow. Then converts data back into Grid2op.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DC/AC powerflow are essentially solving a system of equations of the form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/>
              <a:t>Referred</a:t>
            </a:r>
            <a:r>
              <a:rPr lang="en"/>
              <a:t> to as the power balance equation. For DC, this is a linear system: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Where </a:t>
            </a:r>
            <a:r>
              <a:rPr i="1" lang="en"/>
              <a:t>x </a:t>
            </a:r>
            <a:r>
              <a:rPr lang="en"/>
              <a:t>are the voltage angles at non-reference buses; 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 is the power injection matrix;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B is the system B matrix. (</a:t>
            </a:r>
            <a:r>
              <a:rPr lang="en" u="sng">
                <a:solidFill>
                  <a:schemeClr val="hlink"/>
                </a:solidFill>
                <a:hlinkClick r:id="rId3"/>
              </a:rPr>
              <a:t>Detailed powerflow calculation</a:t>
            </a:r>
            <a:r>
              <a:rPr lang="en"/>
              <a:t>)</a:t>
            </a:r>
            <a:endParaRPr/>
          </a:p>
        </p:txBody>
      </p:sp>
      <p:pic>
        <p:nvPicPr>
          <p:cNvPr id="122" name="Google Shape;122;g1137aec785c_1_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9700" y="4474475"/>
            <a:ext cx="2344825" cy="61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g1137aec785c_1_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Markov decision process (MDP) formulation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g1137aec785c_1_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5623" y="2659750"/>
            <a:ext cx="1047171" cy="34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g1137aec785c_1_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43100" y="3260800"/>
            <a:ext cx="1252225" cy="32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137aec785c_1_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Transition function (</a:t>
            </a:r>
            <a:r>
              <a:rPr b="1" i="1" lang="en"/>
              <a:t>T</a:t>
            </a:r>
            <a:r>
              <a:rPr b="1" lang="en"/>
              <a:t>):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Depends on which backend you use.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the updated backend Pandapower (resilience), an additional step is performed ahead of the powerflow computation: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Check whether each </a:t>
            </a:r>
            <a:r>
              <a:rPr i="1" lang="en"/>
              <a:t>island </a:t>
            </a:r>
            <a:r>
              <a:rPr lang="en"/>
              <a:t>has a reference bus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If not, assign a bus with generator as the reference bus</a:t>
            </a:r>
            <a:endParaRPr/>
          </a:p>
        </p:txBody>
      </p:sp>
      <p:pic>
        <p:nvPicPr>
          <p:cNvPr id="131" name="Google Shape;131;g1137aec785c_1_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700" y="4474475"/>
            <a:ext cx="2344825" cy="61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g1137aec785c_1_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Markov decision process (MDP) formulation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137aec785c_1_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Reward</a:t>
            </a:r>
            <a:r>
              <a:rPr b="1" lang="en"/>
              <a:t> function (</a:t>
            </a:r>
            <a:r>
              <a:rPr b="1" i="1" lang="en"/>
              <a:t>R</a:t>
            </a:r>
            <a:r>
              <a:rPr b="1" lang="en"/>
              <a:t>):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Depending on the objective, can have </a:t>
            </a:r>
            <a:r>
              <a:rPr b="1" lang="en"/>
              <a:t>multiple</a:t>
            </a:r>
            <a:r>
              <a:rPr lang="en"/>
              <a:t> reward function at the same time.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Whether powerlines are overflowing;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Penalty on how many bridges are present in the grid network;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Penalty on amount of change of the grid;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Operation cost (disconnecting a powerline, etc);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…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Our new resilience-oriented reward (with a constant shift):</a:t>
            </a:r>
            <a:endParaRPr/>
          </a:p>
        </p:txBody>
      </p:sp>
      <p:pic>
        <p:nvPicPr>
          <p:cNvPr id="138" name="Google Shape;138;g1137aec785c_1_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700" y="4474475"/>
            <a:ext cx="2344825" cy="61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g1137aec785c_1_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Markov decision process (MDP) formulation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g1137aec785c_1_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6762" y="3749275"/>
            <a:ext cx="1490488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Thrust 2</a:t>
            </a:r>
            <a:endParaRPr/>
          </a:p>
        </p:txBody>
      </p:sp>
      <p:sp>
        <p:nvSpPr>
          <p:cNvPr id="146" name="Google Shape;146;p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152" name="Google Shape;152;p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53" name="Google Shape;15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7400" y="4635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159" name="Google Shape;159;p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60" name="Google Shape;16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166" name="Google Shape;166;p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67" name="Google Shape;16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750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173" name="Google Shape;173;p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74" name="Google Shape;17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180" name="Google Shape;180;p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81" name="Google Shape;18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187" name="Google Shape;187;p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88" name="Google Shape;18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Thrust 1</a:t>
            </a:r>
            <a:endParaRPr/>
          </a:p>
        </p:txBody>
      </p:sp>
      <p:sp>
        <p:nvSpPr>
          <p:cNvPr id="65" name="Google Shape;65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194" name="Google Shape;194;p1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95" name="Google Shape;195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Thrust 3</a:t>
            </a:r>
            <a:endParaRPr/>
          </a:p>
        </p:txBody>
      </p:sp>
      <p:sp>
        <p:nvSpPr>
          <p:cNvPr id="201" name="Google Shape;201;p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137aec785c_3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Environment: Power Grid Simulator</a:t>
            </a:r>
            <a:endParaRPr/>
          </a:p>
        </p:txBody>
      </p:sp>
      <p:sp>
        <p:nvSpPr>
          <p:cNvPr id="71" name="Google Shape;71;g1137aec785c_3_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Topology components: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</a:t>
            </a:r>
            <a:r>
              <a:rPr lang="en" sz="1600"/>
              <a:t>edges—powerlines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• </a:t>
            </a:r>
            <a:r>
              <a:rPr lang="en" sz="1600"/>
              <a:t>nodes—substations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• </a:t>
            </a:r>
            <a:r>
              <a:rPr lang="en" sz="1600"/>
              <a:t>injections—supplies &amp; demands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•</a:t>
            </a:r>
            <a:endParaRPr/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Datasets: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</a:t>
            </a:r>
            <a:r>
              <a:rPr lang="en" sz="1600"/>
              <a:t>configuration of a power grid including</a:t>
            </a:r>
            <a:endParaRPr sz="1600"/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  -  initial connectivity</a:t>
            </a:r>
            <a:endParaRPr sz="1600"/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  -  physical parameters and constraints</a:t>
            </a:r>
            <a:endParaRPr sz="1600"/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  -  simulation settings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</a:t>
            </a:r>
            <a:r>
              <a:rPr lang="en" sz="1600"/>
              <a:t>productions and loads from OPF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g1137aec785c_3_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Rules: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</a:t>
            </a:r>
            <a:r>
              <a:rPr lang="en" sz="1600"/>
              <a:t>termination criteria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• </a:t>
            </a:r>
            <a:r>
              <a:rPr lang="en" sz="1600"/>
              <a:t>AC/DC power flow calculation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• </a:t>
            </a:r>
            <a:r>
              <a:rPr lang="en" sz="1600"/>
              <a:t>customized control constraints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Additional Functionalities: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</a:t>
            </a:r>
            <a:r>
              <a:rPr lang="en" sz="1600"/>
              <a:t>enabling microgrid isolation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• </a:t>
            </a:r>
            <a:r>
              <a:rPr lang="en" sz="1600"/>
              <a:t>introducing multiple types of cost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g1137aec785c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700" y="4474475"/>
            <a:ext cx="2344825" cy="61625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g1137aec785c_0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Markov decision process (MDP) formulation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g1137aec785c_0_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State (</a:t>
            </a:r>
            <a:r>
              <a:rPr b="1" i="1" lang="en"/>
              <a:t>S</a:t>
            </a:r>
            <a:r>
              <a:rPr b="1" lang="en"/>
              <a:t>): 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 the attributes of a simulated power grid (active power, voltage magnitude, thermal limit…). </a:t>
            </a: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Full list.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g1137aec785c_1_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700" y="4474475"/>
            <a:ext cx="2344825" cy="61625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g1137aec785c_1_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Markov decision process (MDP) formulation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g1137aec785c_1_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State (</a:t>
            </a:r>
            <a:r>
              <a:rPr b="1" i="1" lang="en"/>
              <a:t>S</a:t>
            </a:r>
            <a:r>
              <a:rPr b="1" lang="en"/>
              <a:t>): 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 the attributes of a simulated power grid (active power, voltage magnitude, thermal limit…). </a:t>
            </a: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Full list.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Does not store explicit graph structure.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g1137aec785c_1_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46692" y="2764842"/>
            <a:ext cx="3061574" cy="170962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g1137aec785c_1_16"/>
          <p:cNvSpPr txBox="1"/>
          <p:nvPr/>
        </p:nvSpPr>
        <p:spPr>
          <a:xfrm>
            <a:off x="4123950" y="3350250"/>
            <a:ext cx="33783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F0000"/>
                </a:solidFill>
              </a:rPr>
              <a:t>????</a:t>
            </a:r>
            <a:endParaRPr sz="23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g1137aec785c_1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700" y="4474475"/>
            <a:ext cx="2344825" cy="6162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g1137aec785c_1_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Markov decision process (MDP) formulation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g1137aec785c_1_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State (</a:t>
            </a:r>
            <a:r>
              <a:rPr b="1" i="1" lang="en"/>
              <a:t>S</a:t>
            </a:r>
            <a:r>
              <a:rPr b="1" lang="en"/>
              <a:t>): 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 the attributes of a simulated power grid (active power, voltage magnitude, thermal limit…). </a:t>
            </a:r>
            <a:r>
              <a:rPr lang="en" u="sng">
                <a:solidFill>
                  <a:schemeClr val="hlink"/>
                </a:solidFill>
                <a:hlinkClick r:id="rId4"/>
              </a:rPr>
              <a:t>Full list.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Does not store explicit graph structure.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Represented by a set of vectors that tells what each </a:t>
            </a:r>
            <a:r>
              <a:rPr lang="en"/>
              <a:t>element of the grid is connected to</a:t>
            </a:r>
            <a:r>
              <a:rPr lang="en"/>
              <a:t>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graph is only computed and presented when requested.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g1137aec785c_1_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700" y="4474475"/>
            <a:ext cx="2344825" cy="61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g1137aec785c_1_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Markov decision process (MDP) formulation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g1137aec785c_1_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State (</a:t>
            </a:r>
            <a:r>
              <a:rPr b="1" i="1" lang="en"/>
              <a:t>S</a:t>
            </a:r>
            <a:r>
              <a:rPr b="1" lang="en"/>
              <a:t>): 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 the attributes of a simulated power grid (active power, voltage magnitude, thermal limit…). </a:t>
            </a:r>
            <a:r>
              <a:rPr lang="en" u="sng">
                <a:solidFill>
                  <a:schemeClr val="hlink"/>
                </a:solidFill>
                <a:hlinkClick r:id="rId4"/>
              </a:rPr>
              <a:t>Full list.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Does not store explicit graph structure.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Represented by a set of vectors that tells what each element of the grid is connected to.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graph is only computed and presented when requested.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Advantage: performance and flexibility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compute the graph into different representations (Ex: connectivity graph, bus flow graph, etc).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g1137aec785c_1_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700" y="4474475"/>
            <a:ext cx="2344825" cy="61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g1137aec785c_1_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Markov decision process (MDP) formulation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1137aec785c_1_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Observation</a:t>
            </a:r>
            <a:r>
              <a:rPr b="1" lang="en"/>
              <a:t>: 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Most of what the state has in storage, except the chronics dataset itself (</a:t>
            </a: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Full list</a:t>
            </a:r>
            <a:r>
              <a:rPr lang="en"/>
              <a:t>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also request other data formats such as connectivity matrix.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g1137aec785c_1_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700" y="4474475"/>
            <a:ext cx="2344825" cy="61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1137aec785c_1_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Markov decision process (MDP) formulation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1137aec785c_1_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Action (</a:t>
            </a:r>
            <a:r>
              <a:rPr b="1" i="1" lang="en"/>
              <a:t>A</a:t>
            </a:r>
            <a:r>
              <a:rPr b="1" lang="en"/>
              <a:t>)</a:t>
            </a:r>
            <a:r>
              <a:rPr b="1" lang="en"/>
              <a:t>: 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Possible actions: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Generators active power production setpoint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Generators voltage magnitude setpoint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Loads active power consumption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Loads reactive power consumption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Change the status of the powerlines (connected/disconnected)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Setting different objects to different buses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Actions directly change the state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